
<file path=[Content_Types].xml><?xml version="1.0" encoding="utf-8"?>
<Types xmlns="http://schemas.openxmlformats.org/package/2006/content-types">
  <Default Extension="1aa1cea902e014f0146300936a5fc9c3" ContentType="image/png"/>
  <Default Extension="37382ec74ba8abe054f49df33bff015f" ContentType="image/png"/>
  <Default Extension="dace4857e0dbacadfced282712439c83" ContentType="image/png"/>
  <Default Extension="66f651d1299f033012f1582d1349ad9f" ContentType="image/png"/>
  <Default Extension="d2fd2123429aac848298fb5125390566" ContentType="image/png"/>
  <Default Extension="c0d2fd145526fc50c094f5d53393c64c" ContentType="image/png"/>
  <Default Extension="c074496b0bbbd99961946b4e6cd93982" ContentType="image/png"/>
  <Default Extension="bac3b19881c2444d9d622c201c1fb548" ContentType="image/png"/>
  <Default Extension="a6f9ab08b1add249efd4dff89bf99760" ContentType="image/png"/>
  <Default Extension="3359b2433a184e51d79a791f355ccd1e" ContentType="image/png"/>
  <Default Extension="0bc05af5e4bd05bd183b26a4dd3c3874" ContentType="image/png"/>
  <Default Extension="dfd0afef45b898ded6ae928cf0f83009" ContentType="image/png"/>
  <Default Extension="rels" ContentType="application/vnd.openxmlformats-package.relationships+xml"/>
  <Default Extension="xml" ContentType="application/xml"/>
  <Default Extension="e2c801578eef1ef66769c6db879d048d" ContentType="image/png"/>
  <Default Extension="b7a6593a287338736c6674d8b02e7503" ContentType="image/png"/>
  <Default Extension="9dc5c5e07b85109f088516dff9ccaf92" ContentType="image/png"/>
  <Default Extension="ba13efb02600301bdd37f3af5574ab39" ContentType="image/png"/>
  <Default Extension="3fb901c2d361ad745edd5d617b8d5abf" ContentType="image/png"/>
  <Default Extension="e10ecdc7a4ea251cbe12205a2cdf42aa" ContentType="image/png"/>
  <Default Extension="7b4f5713602782a147578d99c987322e" ContentType="image/png"/>
  <Default Extension="9d847a1f11af4d6a7a5a4fbde7fe2c1c" ContentType="image/png"/>
  <Default Extension="147817d99809531f31f6feb1025918ef" ContentType="image/png"/>
  <Default Extension="56394ce5a7df241b6b09f65353438ad8" ContentType="image/png"/>
  <Default Extension="218b7b34519801c4672917f5f47694b6" ContentType="image/png"/>
  <Default Extension="eb8f24a26d94b25f40f5a997a6fa054f" ContentType="image/png"/>
  <Default Extension="46c8f96371e0cccd08257e3eb74b0eaa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7" r:id="rId28"/>
    <p:sldId id="289" r:id="rId2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azdelek brez naslova" id="{6FC2895D-144F-448C-A312-C101B85F8CD1}">
          <p14:sldIdLst>
            <p14:sldId id="284"/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7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6/02/2024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37382ec74ba8abe054f49df33bff015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3359b2433a184e51d79a791f355ccd1e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2c801578eef1ef66769c6db879d048d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ba13efb02600301bdd37f3af5574ab39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0bc05af5e4bd05bd183b26a4dd3c3874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3fb901c2d361ad745edd5d617b8d5ab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d2fd2123429aac848298fb5125390566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dace4857e0dbacadfced282712439c83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66f651d1299f033012f1582d1349ad9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218b7b34519801c4672917f5f47694b6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1aa1cea902e014f0146300936a5fc9c3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dfd0afef45b898ded6ae928cf0f83009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c0d2fd145526fc50c094f5d53393c64c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10ecdc7a4ea251cbe12205a2cdf42aa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b8f24a26d94b25f40f5a997a6fa054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c074496b0bbbd99961946b4e6cd93982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bac3b19881c2444d9d622c201c1fb548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46c8f96371e0cccd08257e3eb74b0eaa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7b4f5713602782a147578d99c987322e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147817d99809531f31f6feb1025918e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b7a6593a287338736c6674d8b02e7503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9dc5c5e07b85109f088516dff9ccaf92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a6f9ab08b1add249efd4dff89bf99760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56394ce5a7df241b6b09f65353438ad8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9d847a1f11af4d6a7a5a4fbde7fe2c1c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Anketa o šolski prehrani-učenci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2023/24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594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za šolsko kosilo dobiš dovolj?  (n = 37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za šolsko kosilo dobiš dovolj?  (n = 374)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914401" y="4054764"/>
            <a:ext cx="8420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Prav tako skoraj 80% učencev meni, da za šolsko kosilo dobi dovolj, tudi pri kosilu </a:t>
            </a:r>
          </a:p>
          <a:p>
            <a:r>
              <a:rPr lang="sl-SI" dirty="0"/>
              <a:t>l</a:t>
            </a:r>
            <a:r>
              <a:rPr lang="sl-SI" dirty="0" smtClean="0"/>
              <a:t>ahko dobijo dodatek, razen kosovnega, kot je meso in pecivo npr., pa še to pogosto,…</a:t>
            </a:r>
            <a:endParaRPr lang="sl-S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za dopoldansko malico vzameš vse jedi, ki so ti ponujene? 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za dopoldansko malico vzameš vse jedi, ki so ti ponujene?  (n = 410)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327638" y="4064000"/>
            <a:ext cx="77262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70% učencev vzame pri malici vse jedi občasno,  20% vedno vse. </a:t>
            </a:r>
            <a:endParaRPr lang="sl-SI" dirty="0"/>
          </a:p>
          <a:p>
            <a:r>
              <a:rPr lang="sl-SI" dirty="0" smtClean="0"/>
              <a:t>Izkušnje kažejo, da ne vzamejo vedno sadja in zelenjave. Med malico radi </a:t>
            </a:r>
          </a:p>
          <a:p>
            <a:r>
              <a:rPr lang="sl-SI" dirty="0"/>
              <a:t>p</a:t>
            </a:r>
            <a:r>
              <a:rPr lang="sl-SI" dirty="0" smtClean="0"/>
              <a:t>oklepetajo, imajo reaktivni odmor in že hitijo k naslednji učni uri.</a:t>
            </a:r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za kosilo vzameš vse jedi, ki so ti ponujene?  (n = 374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za kosilo vzameš vse jedi, ki so ti ponujene?  (n = 374)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371600" y="4267200"/>
            <a:ext cx="7214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 kosilu skoraj vsi vzamejo glavno jed, 97%, okoli 70 % juhe in solate.</a:t>
            </a:r>
          </a:p>
          <a:p>
            <a:r>
              <a:rPr lang="sl-SI" dirty="0" smtClean="0"/>
              <a:t>Prav tako jih skoraj 90% vzame sladice, ki so običajno ponujene 1x</a:t>
            </a:r>
          </a:p>
          <a:p>
            <a:r>
              <a:rPr lang="sl-SI" dirty="0"/>
              <a:t>t</a:t>
            </a:r>
            <a:r>
              <a:rPr lang="sl-SI" dirty="0" smtClean="0"/>
              <a:t>edensko.</a:t>
            </a:r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ješ prigrizke (čips, sladkarije) med obroki?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ješ prigrizke (čips, sladkarije) med obroki?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195755" y="3990109"/>
            <a:ext cx="817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Skoraj 60% učencev vzame občasno med obroki prigrizke, nosijo jih tudi s </a:t>
            </a:r>
          </a:p>
          <a:p>
            <a:r>
              <a:rPr lang="sl-SI" dirty="0" smtClean="0"/>
              <a:t>seboj v šolo. Naša želja je, da v šoli zaužijejo samo v šoli ponujeno hrano, saj so</a:t>
            </a:r>
          </a:p>
          <a:p>
            <a:r>
              <a:rPr lang="sl-SI" dirty="0"/>
              <a:t>o</a:t>
            </a:r>
            <a:r>
              <a:rPr lang="sl-SI" dirty="0" smtClean="0"/>
              <a:t>broki sestavljeni tako, da z živili dobi učenec preko dneva vsa hranila, katera </a:t>
            </a:r>
          </a:p>
          <a:p>
            <a:r>
              <a:rPr lang="sl-SI" dirty="0" smtClean="0"/>
              <a:t>potrebuje za svoj razvoj. Seveda ob postavki, da doma že zajtrkujejo.</a:t>
            </a:r>
            <a:endParaRPr lang="sl-S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ješ sadje? 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ješ sadje? 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468316" y="4036291"/>
            <a:ext cx="7816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 šoli imajo radi sadje, če ga ni seveda treba lupiti kot je npr. pomaranča</a:t>
            </a:r>
          </a:p>
          <a:p>
            <a:r>
              <a:rPr lang="sl-SI" dirty="0"/>
              <a:t>a</a:t>
            </a:r>
            <a:r>
              <a:rPr lang="sl-SI" dirty="0" smtClean="0"/>
              <a:t>li kivi.</a:t>
            </a:r>
            <a:endParaRPr lang="sl-S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ješ zelenjavo?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ješ zelenjavo?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2262909" y="3879273"/>
            <a:ext cx="5248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Podobni odstotki kot za sadje veljajo tudi za zelenjavo.</a:t>
            </a:r>
            <a:endParaRPr lang="sl-S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ko pogosto ješ sladkarije? 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Kako pogosto ješ sladkarije?  (n = 406)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283677" y="4073236"/>
            <a:ext cx="8043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Delež učencev, ki občasno uživajo sladkarije, je še vedno ogromen, saj se</a:t>
            </a:r>
          </a:p>
          <a:p>
            <a:r>
              <a:rPr lang="sl-SI" dirty="0"/>
              <a:t>n</a:t>
            </a:r>
            <a:r>
              <a:rPr lang="sl-SI" dirty="0" smtClean="0"/>
              <a:t>e zavedajo,  da jih naš organizem ne potrebuje in le povzroča odvisnost</a:t>
            </a:r>
          </a:p>
          <a:p>
            <a:r>
              <a:rPr lang="sl-SI" dirty="0" smtClean="0"/>
              <a:t> ter vpliva na razširjenost nenalezljivih kroničnih bolezni ,…</a:t>
            </a:r>
            <a:endParaRPr lang="sl-SI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aj rad ješ pri šolski malici? 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3810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Kaj rad ješ pri šolski malici?  (n = 406)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063869" y="5403273"/>
            <a:ext cx="7877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Še vedno je na šoli praznik, ko učencem občasno ponudimo burek ali </a:t>
            </a:r>
          </a:p>
          <a:p>
            <a:r>
              <a:rPr lang="sl-SI" dirty="0"/>
              <a:t>p</a:t>
            </a:r>
            <a:r>
              <a:rPr lang="sl-SI" dirty="0" smtClean="0"/>
              <a:t>ico ali sladko pecivo-saj to bi jedli vsak dan, kar je razvidno tudi iz odgovorov.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Kaj rad ješ pri šolskem kosilu?  (n = 36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3524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Kaj rad ješ pri šolskem kosilu?  (n = 363)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503485" y="5126182"/>
            <a:ext cx="7443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 kosilu so  vsi srečni, ko dobijo ogljikove hidrate, torej testenine, </a:t>
            </a:r>
          </a:p>
          <a:p>
            <a:r>
              <a:rPr lang="sl-SI" dirty="0"/>
              <a:t>p</a:t>
            </a:r>
            <a:r>
              <a:rPr lang="sl-SI" dirty="0" smtClean="0"/>
              <a:t>alačinke, energijsko gosto hrano, kar ne vpliva najbolje na njihov razvoj, sploh na tiste, ki so v popoldanskem času brez fizičnih aktivnosti.</a:t>
            </a:r>
            <a:endParaRPr lang="sl-S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tere vrste kruha najraje ješ?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Katere vrste kruha najraje ješ?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468315" y="4414982"/>
            <a:ext cx="7645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Kar 60% učencev še vedno najraje je bel kruh, katerega v šoli sicer ne</a:t>
            </a:r>
          </a:p>
          <a:p>
            <a:r>
              <a:rPr lang="sl-SI" dirty="0"/>
              <a:t>n</a:t>
            </a:r>
            <a:r>
              <a:rPr lang="sl-SI" dirty="0" smtClean="0"/>
              <a:t>aročamo že mnogo let. V šoli se zelo dobro odslikavajo domače </a:t>
            </a:r>
          </a:p>
          <a:p>
            <a:r>
              <a:rPr lang="sl-SI" dirty="0" err="1"/>
              <a:t>p</a:t>
            </a:r>
            <a:r>
              <a:rPr lang="sl-SI" dirty="0" err="1" smtClean="0"/>
              <a:t>rehrambene</a:t>
            </a:r>
            <a:r>
              <a:rPr lang="sl-SI" dirty="0" smtClean="0"/>
              <a:t> navade.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teri razred obiskuješ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Kateri razred obiskuješ? (n = 410)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160586" y="4959927"/>
            <a:ext cx="7895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 šolskem letu 23/24 smo izvedli anketo z večino učencev  v računalniški </a:t>
            </a:r>
          </a:p>
          <a:p>
            <a:r>
              <a:rPr lang="sl-SI" dirty="0" smtClean="0"/>
              <a:t>učilnici. Tako smo dobili realno sliko, saj je anketo reševalo veliko učencev</a:t>
            </a:r>
            <a:r>
              <a:rPr lang="sl-SI" dirty="0" smtClean="0"/>
              <a:t>, 410 </a:t>
            </a:r>
            <a:r>
              <a:rPr lang="sl-SI" dirty="0" smtClean="0"/>
              <a:t>od 542 vpisanih.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imaš dovolj časa, da poješ šolsko malico? 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imaš dovolj časa, da poješ šolsko malico? 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890346" y="4156364"/>
            <a:ext cx="6037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Časovni okvir za šolsko malico je določen glede na urnik, </a:t>
            </a:r>
          </a:p>
          <a:p>
            <a:r>
              <a:rPr lang="sl-SI" dirty="0" smtClean="0"/>
              <a:t>71 % učencev zadošča.</a:t>
            </a:r>
            <a:endParaRPr lang="sl-SI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imaš dovolj časa, da poješ šolsko kosilo?  (n = 368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imaš dovolj časa, da poješ šolsko kosilo?  (n = 368)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758463" y="4036291"/>
            <a:ext cx="6460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Za šolsko kosilo je čas še bolj prilagodljiv, saj imajo kosilo po </a:t>
            </a:r>
          </a:p>
          <a:p>
            <a:r>
              <a:rPr lang="sl-SI" dirty="0"/>
              <a:t>k</a:t>
            </a:r>
            <a:r>
              <a:rPr lang="sl-SI" dirty="0" smtClean="0"/>
              <a:t>ončanem pouku.</a:t>
            </a:r>
            <a:endParaRPr lang="sl-SI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atere napitke imaš najraje pri šolski malici?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9527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Katere napitke imaš najraje pri šolski malici?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046285" y="4488873"/>
            <a:ext cx="7875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Prioriteta so jim še vedno sladke pijače,  mleko je na repu lestvice.</a:t>
            </a:r>
          </a:p>
          <a:p>
            <a:r>
              <a:rPr lang="sl-SI" dirty="0" smtClean="0"/>
              <a:t>Pri kosilu imajo na razpolago vodo iz </a:t>
            </a:r>
            <a:r>
              <a:rPr lang="sl-SI" dirty="0" err="1" smtClean="0"/>
              <a:t>pitnika</a:t>
            </a:r>
            <a:r>
              <a:rPr lang="sl-SI" dirty="0" smtClean="0"/>
              <a:t>, pri malici manj sladke čaje , sokov že dolgo ne, razen redkih izjem, predvsem zaradi bolniških odsotnosti.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ločuješ po obrokih?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ločuješ po obrokih?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943100" y="3916218"/>
            <a:ext cx="618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Ločevanje jim gre dobro ob nadzoru učitelja, sicer pa 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Smo vodna šola. Ko je na jedilniku voda, si jo postrežeš?  (n = 40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Smo vodna šola. Ko je na jedilniku voda, si jo postrežeš?  (n = 406)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925515" y="4424218"/>
            <a:ext cx="6789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Podatki veljajo bolj za prvo in drugo triado, od 6.-9.r</a:t>
            </a:r>
          </a:p>
          <a:p>
            <a:r>
              <a:rPr lang="sl-SI" dirty="0"/>
              <a:t>p</a:t>
            </a:r>
            <a:r>
              <a:rPr lang="sl-SI" dirty="0" smtClean="0"/>
              <a:t>ride veliko čistih skodelic nazaj v kuhinjo. Tudi tu ima učitelj </a:t>
            </a:r>
          </a:p>
          <a:p>
            <a:r>
              <a:rPr lang="sl-SI" dirty="0"/>
              <a:t>p</a:t>
            </a:r>
            <a:r>
              <a:rPr lang="sl-SI" dirty="0" smtClean="0"/>
              <a:t>omembno vlogo pri ozaveščanju, saj je prisoten ob obrokih.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Si zadovoljen, da imate vsaj enkrat tedensko na voljo sveže sadje in zelenjavo (Shema šolskega sadja)? (n = 39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Si zadovoljen, da imate vsaj enkrat tedensko na voljo sveže sadje in zelenjavo (Shema šolskega sadja)? (n = 397)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016000" y="4054764"/>
            <a:ext cx="8207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Morda je bilo vprašanje nerodno zastavljeno, učenci dobijo vsak dan </a:t>
            </a:r>
          </a:p>
          <a:p>
            <a:r>
              <a:rPr lang="sl-SI" dirty="0"/>
              <a:t>s</a:t>
            </a:r>
            <a:r>
              <a:rPr lang="sl-SI" dirty="0" smtClean="0"/>
              <a:t>veže sadje in zelenjavo, od tega enkrat tedensko v okviru šolske sheme, kar</a:t>
            </a:r>
          </a:p>
          <a:p>
            <a:r>
              <a:rPr lang="sl-SI" dirty="0"/>
              <a:t>j</a:t>
            </a:r>
            <a:r>
              <a:rPr lang="sl-SI" dirty="0" smtClean="0"/>
              <a:t>e sofinancirano s strani EU. Občasno pridejo ponj v kuhinjo izven odmorov, kjer ga tudi dobijo.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Si  seznanjen s projektom tradicionalni slovenski zajtrk? (n = 39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Si  seznanjen s projektom tradicionalni slovenski zajtrk? (n = 397)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837592" y="4036291"/>
            <a:ext cx="7296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Težko je verjeti, da 12% učencev ni seznanjenih, saj imamo na šoli vsako</a:t>
            </a:r>
          </a:p>
          <a:p>
            <a:r>
              <a:rPr lang="sl-SI" dirty="0" smtClean="0"/>
              <a:t> leto aktivnosti na omenjeno temo.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Povzetek-malica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Veljavnih odgovorov je bilo 367 od 410 učencev</a:t>
            </a:r>
          </a:p>
          <a:p>
            <a:r>
              <a:rPr lang="sl-SI" dirty="0" smtClean="0"/>
              <a:t>Največ jih je odgovorilo, da je malica</a:t>
            </a:r>
          </a:p>
          <a:p>
            <a:r>
              <a:rPr lang="sl-SI" dirty="0" smtClean="0"/>
              <a:t>-dobra, zdrava in raznolika (112)</a:t>
            </a:r>
          </a:p>
          <a:p>
            <a:r>
              <a:rPr lang="sl-SI" dirty="0" smtClean="0"/>
              <a:t>-pohvala kuharjem (40)</a:t>
            </a:r>
          </a:p>
          <a:p>
            <a:r>
              <a:rPr lang="sl-SI" dirty="0" smtClean="0"/>
              <a:t>-burek jedo najraje(41)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77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Povzetek-kosilo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Veljavnih odgovorov je bilo 342 od 410 učencev, kateri so reševali anketo.</a:t>
            </a:r>
          </a:p>
          <a:p>
            <a:r>
              <a:rPr lang="sl-SI" dirty="0" smtClean="0"/>
              <a:t>Pohvale </a:t>
            </a:r>
            <a:r>
              <a:rPr lang="sl-SI" dirty="0" err="1" smtClean="0"/>
              <a:t>oz</a:t>
            </a:r>
            <a:r>
              <a:rPr lang="sl-SI" dirty="0" smtClean="0"/>
              <a:t> .opombe, katere so prevladovale:</a:t>
            </a:r>
          </a:p>
          <a:p>
            <a:r>
              <a:rPr lang="sl-SI" dirty="0" smtClean="0"/>
              <a:t>-pohvale kuharjem za prijaznost (90)</a:t>
            </a:r>
          </a:p>
          <a:p>
            <a:r>
              <a:rPr lang="sl-SI" dirty="0" smtClean="0"/>
              <a:t>-najraje jedo testenine (57)</a:t>
            </a:r>
          </a:p>
          <a:p>
            <a:r>
              <a:rPr lang="sl-SI" dirty="0" smtClean="0"/>
              <a:t>-hrana je dobra, zdrava in jo je dovolj (85)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60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doma zajtrkuješ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doma zajtrkuješ? (n = 410)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099127" y="3619500"/>
            <a:ext cx="7979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Še vedno ne zajtrkuje večina učencev,  občasno 46%, nikoli 16% in vsak </a:t>
            </a:r>
          </a:p>
          <a:p>
            <a:r>
              <a:rPr lang="sl-SI" dirty="0"/>
              <a:t>d</a:t>
            </a:r>
            <a:r>
              <a:rPr lang="sl-SI" dirty="0" smtClean="0"/>
              <a:t>an le 38 odstotkov. S temi podatki bi spodbudili radi tudi starše, da jim zjutraj morda pripravijo zajtrk sami.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Koliko obrokov zaužiješ dnevno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52" y="1229458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Koliko obrokov zaužiješ dnevno? (n = 410)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984738" y="3990109"/>
            <a:ext cx="8176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Ker so učenci dandanes veliko več časa v šoli kot njihovi vrstniki nekoč,</a:t>
            </a:r>
          </a:p>
          <a:p>
            <a:r>
              <a:rPr lang="sl-SI" dirty="0"/>
              <a:t>t</a:t>
            </a:r>
            <a:r>
              <a:rPr lang="sl-SI" dirty="0" smtClean="0"/>
              <a:t>udi zaužijejo veliko obrokov v šoli. Zato je toliko bolj pomembno, da jih tako </a:t>
            </a:r>
          </a:p>
          <a:p>
            <a:r>
              <a:rPr lang="sl-SI" dirty="0"/>
              <a:t>d</a:t>
            </a:r>
            <a:r>
              <a:rPr lang="sl-SI" dirty="0" smtClean="0"/>
              <a:t>oma kot v šoli vsakodnevno navajamo na zdrave prehranjevalne navade, poleg obrokov v šoli seveda še najmanj dva doma, malica in večerja.</a:t>
            </a: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" descr="Na katere obroke si naročen v šoli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Na katere obroke si naročen v šoli? (n = 410)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19250" y="857250"/>
            <a:ext cx="5715000" cy="28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Možnih je več odgovorov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958362" y="4045527"/>
            <a:ext cx="81034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Dopoldanska malica in kosilo sta organizirana za vse, zajtrki in popoldanska</a:t>
            </a:r>
          </a:p>
          <a:p>
            <a:r>
              <a:rPr lang="sl-SI" dirty="0"/>
              <a:t>m</a:t>
            </a:r>
            <a:r>
              <a:rPr lang="sl-SI" dirty="0" smtClean="0"/>
              <a:t>alica pa le za oddelke podaljšanega bivanja. Zadnja leta se izdatno povečuje </a:t>
            </a:r>
          </a:p>
          <a:p>
            <a:r>
              <a:rPr lang="sl-SI" dirty="0"/>
              <a:t>š</a:t>
            </a:r>
            <a:r>
              <a:rPr lang="sl-SI" dirty="0" smtClean="0"/>
              <a:t>tevilo učencev , prijavljenih na šolsko kosilo. Tako v tekočem šolskem letu kosi v šoli</a:t>
            </a:r>
          </a:p>
          <a:p>
            <a:r>
              <a:rPr lang="sl-SI" dirty="0" smtClean="0"/>
              <a:t>464 učencev od 542 vpisanih.</a:t>
            </a: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si umiješ roke pred obroki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47486"/>
            <a:ext cx="7620000" cy="266700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si umiješ roke pred obroki? (n = 410)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195754" y="4414982"/>
            <a:ext cx="7322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err="1" smtClean="0"/>
              <a:t>Koronski</a:t>
            </a:r>
            <a:r>
              <a:rPr lang="sl-SI" dirty="0" smtClean="0"/>
              <a:t> časi so dvignili zavedanje o umivanju rok pred vsakim obrokom, </a:t>
            </a:r>
          </a:p>
          <a:p>
            <a:r>
              <a:rPr lang="sl-SI" dirty="0"/>
              <a:t>č</a:t>
            </a:r>
            <a:r>
              <a:rPr lang="sl-SI" dirty="0" smtClean="0"/>
              <a:t>eprav je vzgoja vsakodnevna zadeva, je opozarjanje še  vedno potrebno.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uporabljaš prtiček pri šolskih obrokih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uporabljaš prtiček pri šolskih obrokih? (n = 410)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1143000" y="3953164"/>
            <a:ext cx="7892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Prav tako kot umivanje rok je postal prtiček pri vsakem obroku samoumeven. </a:t>
            </a: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meniš, da šolska prehrana ustreza načelom zdravega prehranjevanja? 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meniš, da šolska prehrana ustreza načelom zdravega prehranjevanja?  (n = 410)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1002323" y="3953164"/>
            <a:ext cx="8300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41 % učencev se strinja, da šolska prehrana pogosto sledi načelom zdravega </a:t>
            </a:r>
          </a:p>
          <a:p>
            <a:r>
              <a:rPr lang="sl-SI" dirty="0" smtClean="0"/>
              <a:t>prehranjevanja, kar 16% pa ne ve, če je temu tako. 27 % jih meni, da vedno sledi </a:t>
            </a:r>
          </a:p>
          <a:p>
            <a:r>
              <a:rPr lang="sl-SI" dirty="0"/>
              <a:t>s</a:t>
            </a:r>
            <a:r>
              <a:rPr lang="sl-SI" dirty="0" smtClean="0"/>
              <a:t>mernicam zdravega prehranjevanja.</a:t>
            </a: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" descr="Ali za dopoldansko malico dobiš dovolj? (n = 41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38250"/>
            <a:ext cx="7620000" cy="2381250"/>
          </a:xfrm>
          <a:prstGeom prst="rect">
            <a:avLst/>
          </a:prstGeom>
        </p:spPr>
      </p:pic>
      <p:sp>
        <p:nvSpPr>
          <p:cNvPr id="2" name="PoljeZBesedilom 1"/>
          <p:cNvSpPr txBox="1"/>
          <p:nvPr/>
        </p:nvSpPr>
        <p:spPr>
          <a:xfrm>
            <a:off x="1619250" y="381000"/>
            <a:ext cx="57150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000000"/>
                </a:solidFill>
                <a:latin typeface="Calibri"/>
              </a:rPr>
              <a:t>Ali za dopoldansko malico dobiš dovolj? (n = 410)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1619250" y="4137891"/>
            <a:ext cx="6597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Skoraj 80% se strinja, da dobi za šolsko malico dovolj.</a:t>
            </a:r>
          </a:p>
          <a:p>
            <a:r>
              <a:rPr lang="sl-SI" dirty="0" smtClean="0"/>
              <a:t>Sicer imajo učenci možnost priti v kuhinjo po dodatek k malici,</a:t>
            </a:r>
          </a:p>
          <a:p>
            <a:r>
              <a:rPr lang="sl-SI" dirty="0"/>
              <a:t>t</a:t>
            </a:r>
            <a:r>
              <a:rPr lang="sl-SI" dirty="0" smtClean="0"/>
              <a:t>ako da v šoli nihče ne bi smel biti lačen.</a:t>
            </a:r>
            <a:endParaRPr 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1258</Words>
  <Application>Microsoft Office PowerPoint</Application>
  <PresentationFormat>Diaprojekcija na zaslonu (4:3)</PresentationFormat>
  <Paragraphs>102</Paragraphs>
  <Slides>28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Anketa o šolski prehrani-učenci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Povzetek-malica</vt:lpstr>
      <vt:lpstr>Povzetek-kosilo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Izvoz</dc:title>
  <dc:subject>PPT Izvoz</dc:subject>
  <dc:creator>1ka</dc:creator>
  <cp:keywords>office 2007 openxml php</cp:keywords>
  <dc:description>PPT Izvoz grafov</dc:description>
  <cp:lastModifiedBy>Dunja</cp:lastModifiedBy>
  <cp:revision>24</cp:revision>
  <dcterms:created xsi:type="dcterms:W3CDTF">2024-01-15T21:30:25Z</dcterms:created>
  <dcterms:modified xsi:type="dcterms:W3CDTF">2024-02-06T14:41:11Z</dcterms:modified>
  <cp:category>PPT Izvoz grafov</cp:category>
</cp:coreProperties>
</file>